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75" r:id="rId16"/>
    <p:sldId id="376" r:id="rId17"/>
    <p:sldId id="365" r:id="rId18"/>
    <p:sldId id="350" r:id="rId19"/>
    <p:sldId id="373" r:id="rId20"/>
    <p:sldId id="335" r:id="rId21"/>
    <p:sldId id="336" r:id="rId22"/>
    <p:sldId id="354" r:id="rId23"/>
    <p:sldId id="338" r:id="rId24"/>
    <p:sldId id="369" r:id="rId25"/>
    <p:sldId id="370" r:id="rId26"/>
    <p:sldId id="366" r:id="rId27"/>
    <p:sldId id="361" r:id="rId28"/>
    <p:sldId id="314" r:id="rId29"/>
    <p:sldId id="316" r:id="rId30"/>
    <p:sldId id="317" r:id="rId31"/>
    <p:sldId id="348" r:id="rId32"/>
    <p:sldId id="368" r:id="rId33"/>
    <p:sldId id="358" r:id="rId34"/>
    <p:sldId id="328" r:id="rId35"/>
    <p:sldId id="359" r:id="rId36"/>
    <p:sldId id="313" r:id="rId37"/>
    <p:sldId id="345" r:id="rId38"/>
    <p:sldId id="343" r:id="rId39"/>
    <p:sldId id="346" r:id="rId40"/>
    <p:sldId id="347" r:id="rId41"/>
    <p:sldId id="34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75"/>
            <p14:sldId id="376"/>
            <p14:sldId id="365"/>
            <p14:sldId id="35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54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6"/>
            <p14:sldId id="317"/>
            <p14:sldId id="348"/>
            <p14:sldId id="368"/>
            <p14:sldId id="358"/>
            <p14:sldId id="328"/>
            <p14:sldId id="359"/>
            <p14:sldId id="313"/>
            <p14:sldId id="345"/>
            <p14:sldId id="343"/>
            <p14:sldId id="346"/>
            <p14:sldId id="34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 autoAdjust="0"/>
    <p:restoredTop sz="96357" autoAdjust="0"/>
  </p:normalViewPr>
  <p:slideViewPr>
    <p:cSldViewPr snapToGrid="0">
      <p:cViewPr varScale="1">
        <p:scale>
          <a:sx n="91" d="100"/>
          <a:sy n="91" d="100"/>
        </p:scale>
        <p:origin x="102" y="4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02/06/2020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02/06/2020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sufficient test is close to the necessary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54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1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20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image" Target="../media/image510.png"/><Relationship Id="rId4" Type="http://schemas.openxmlformats.org/officeDocument/2006/relationships/image" Target="../media/image49.png"/><Relationship Id="rId9" Type="http://schemas.openxmlformats.org/officeDocument/2006/relationships/image" Target="../media/image500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0.png"/><Relationship Id="rId1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61.png"/><Relationship Id="rId12" Type="http://schemas.openxmlformats.org/officeDocument/2006/relationships/image" Target="../media/image650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0.png"/><Relationship Id="rId5" Type="http://schemas.openxmlformats.org/officeDocument/2006/relationships/image" Target="../media/image59.png"/><Relationship Id="rId15" Type="http://schemas.openxmlformats.org/officeDocument/2006/relationships/image" Target="../media/image54.png"/><Relationship Id="rId10" Type="http://schemas.openxmlformats.org/officeDocument/2006/relationships/image" Target="../media/image630.png"/><Relationship Id="rId4" Type="http://schemas.openxmlformats.org/officeDocument/2006/relationships/image" Target="../media/image58.png"/><Relationship Id="rId1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.png"/><Relationship Id="rId21" Type="http://schemas.openxmlformats.org/officeDocument/2006/relationships/image" Target="../media/image210.png"/><Relationship Id="rId7" Type="http://schemas.openxmlformats.org/officeDocument/2006/relationships/image" Target="../media/image70.png"/><Relationship Id="rId12" Type="http://schemas.openxmlformats.org/officeDocument/2006/relationships/image" Target="../media/image130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8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230.png"/><Relationship Id="rId10" Type="http://schemas.openxmlformats.org/officeDocument/2006/relationships/image" Target="../media/image73.png"/><Relationship Id="rId19" Type="http://schemas.openxmlformats.org/officeDocument/2006/relationships/image" Target="../media/image18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65435" y="6538914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196159" y="653891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[4]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6340924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3889248" y="1287782"/>
            <a:ext cx="4413504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 in 1982</a:t>
            </a:r>
            <a:r>
              <a:rPr lang="en-GB" sz="2400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4196159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791094" y="2594147"/>
            <a:ext cx="5160365" cy="3371453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5" y="2632741"/>
              <a:ext cx="3449273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1080179" y="4608591"/>
            <a:ext cx="4625020" cy="1128193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1080179" y="3283024"/>
            <a:ext cx="4625020" cy="1134755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DC1A6-E59E-418F-860A-0197B7343CAD}"/>
              </a:ext>
            </a:extLst>
          </p:cNvPr>
          <p:cNvGrpSpPr/>
          <p:nvPr/>
        </p:nvGrpSpPr>
        <p:grpSpPr>
          <a:xfrm>
            <a:off x="6240542" y="2594147"/>
            <a:ext cx="5160364" cy="3371453"/>
            <a:chOff x="6358387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358387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358387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7036960" y="2632741"/>
              <a:ext cx="3803220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CCFF7A-50BF-4E97-BE92-6E8A6536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2245" y="3643848"/>
              <a:ext cx="2412648" cy="183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1283597" y="3706031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Job-level fixed-priority</a:t>
            </a:r>
            <a:r>
              <a:rPr lang="en-GB" sz="2000" baseline="30000" dirty="0">
                <a:solidFill>
                  <a:schemeClr val="bg1"/>
                </a:solidFill>
              </a:rPr>
              <a:t>[2]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Earliest deadline first</a:t>
            </a:r>
            <a:r>
              <a:rPr lang="en-GB" sz="2000" baseline="30000" dirty="0">
                <a:solidFill>
                  <a:schemeClr val="bg1"/>
                </a:solidFill>
              </a:rPr>
              <a:t>[3]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1219708" y="5045488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Optimal for rigid gang (DP-Fair)</a:t>
            </a:r>
            <a:r>
              <a:rPr lang="en-GB" sz="2000" baseline="30000" dirty="0">
                <a:solidFill>
                  <a:schemeClr val="bg1"/>
                </a:solidFill>
              </a:rPr>
              <a:t>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Moldable gang</a:t>
            </a:r>
            <a:r>
              <a:rPr lang="en-GB" sz="2000" baseline="30000" dirty="0">
                <a:solidFill>
                  <a:schemeClr val="bg1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analysis</a:t>
            </a:r>
          </a:p>
          <a:p>
            <a:r>
              <a:rPr lang="en-GB" dirty="0"/>
              <a:t>New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5"/>
            <a:ext cx="2572173" cy="3538372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6357" y="2660357"/>
            <a:ext cx="2572173" cy="35564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</p:spPr>
            <p:txBody>
              <a:bodyPr/>
              <a:lstStyle/>
              <a:p>
                <a:r>
                  <a:rPr lang="en-GB" dirty="0"/>
                  <a:t>Exploring more states</a:t>
                </a:r>
              </a:p>
              <a:p>
                <a:pPr marL="357188" lvl="1" indent="-177800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00B050"/>
                    </a:solidFill>
                  </a:rPr>
                  <a:t>👍 </a:t>
                </a:r>
                <a:r>
                  <a:rPr lang="en-GB" dirty="0"/>
                  <a:t>Is </a:t>
                </a:r>
                <a:r>
                  <a:rPr lang="en-GB" dirty="0">
                    <a:solidFill>
                      <a:srgbClr val="C00000"/>
                    </a:solidFill>
                  </a:rPr>
                  <a:t>safe</a:t>
                </a:r>
                <a:r>
                  <a:rPr lang="en-GB" dirty="0"/>
                  <a:t>, does not make analysis invalid</a:t>
                </a:r>
              </a:p>
              <a:p>
                <a:pPr marL="357188" lvl="1" indent="-227013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FF0000"/>
                    </a:solidFill>
                  </a:rPr>
                  <a:t>👎 </a:t>
                </a:r>
                <a:r>
                  <a:rPr lang="en-GB" dirty="0">
                    <a:solidFill>
                      <a:srgbClr val="C00000"/>
                    </a:solidFill>
                  </a:rPr>
                  <a:t>Slower</a:t>
                </a:r>
                <a:r>
                  <a:rPr lang="en-GB" dirty="0"/>
                  <a:t> and more </a:t>
                </a:r>
                <a:r>
                  <a:rPr lang="en-GB" dirty="0">
                    <a:solidFill>
                      <a:srgbClr val="C00000"/>
                    </a:solidFill>
                  </a:rPr>
                  <a:t>pessimistic</a:t>
                </a:r>
              </a:p>
              <a:p>
                <a:r>
                  <a:rPr lang="en-GB" dirty="0"/>
                  <a:t>Additional checks for candidates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r>
                  <a:rPr lang="en-GB" dirty="0"/>
                  <a:t>Proofs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  <a:blipFill>
                <a:blip r:embed="rId2"/>
                <a:stretch>
                  <a:fillRect l="-1712" t="-2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05" y="1558925"/>
            <a:ext cx="3273390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>
            <a:cxnSpLocks/>
          </p:cNvCxnSpPr>
          <p:nvPr/>
        </p:nvCxnSpPr>
        <p:spPr>
          <a:xfrm flipH="1"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2C5D4C-95D1-4046-BF5E-259878CB34BA}"/>
              </a:ext>
            </a:extLst>
          </p:cNvPr>
          <p:cNvCxnSpPr>
            <a:cxnSpLocks/>
          </p:cNvCxnSpPr>
          <p:nvPr/>
        </p:nvCxnSpPr>
        <p:spPr>
          <a:xfrm flipH="1"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BD422A-2AB3-4E1D-A9B4-EFA4DC42F07B}"/>
              </a:ext>
            </a:extLst>
          </p:cNvPr>
          <p:cNvCxnSpPr>
            <a:cxnSpLocks/>
          </p:cNvCxnSpPr>
          <p:nvPr/>
        </p:nvCxnSpPr>
        <p:spPr>
          <a:xfrm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</p:spPr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  <a:blipFill>
                <a:blip r:embed="rId2"/>
                <a:stretch>
                  <a:fillRect l="-1043" t="-4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342533F-8874-458A-8B1A-23D332D5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50" y="3682716"/>
            <a:ext cx="2858814" cy="2491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/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blipFill>
                <a:blip r:embed="rId4"/>
                <a:stretch>
                  <a:fillRect r="-1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BD2B2-EF65-44A3-8309-4A11A2C168A0}"/>
              </a:ext>
            </a:extLst>
          </p:cNvPr>
          <p:cNvCxnSpPr>
            <a:cxnSpLocks/>
          </p:cNvCxnSpPr>
          <p:nvPr/>
        </p:nvCxnSpPr>
        <p:spPr>
          <a:xfrm flipH="1" flipV="1">
            <a:off x="3724275" y="503499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/>
          <p:nvPr/>
        </p:nvCxnSpPr>
        <p:spPr>
          <a:xfrm flipH="1"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A2C533-AB75-440C-9916-AB188682FA4E}"/>
              </a:ext>
            </a:extLst>
          </p:cNvPr>
          <p:cNvCxnSpPr>
            <a:cxnSpLocks/>
          </p:cNvCxnSpPr>
          <p:nvPr/>
        </p:nvCxnSpPr>
        <p:spPr>
          <a:xfrm flipH="1" flipV="1">
            <a:off x="4150518" y="505913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  <p:bldP spid="3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9" name="gang_precedenc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9" y="1010666"/>
            <a:ext cx="6003051" cy="4739538"/>
          </a:xfr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7" y="1010665"/>
            <a:ext cx="6003051" cy="4739538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606936" y="3904274"/>
            <a:ext cx="340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5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606937" y="3904274"/>
            <a:ext cx="376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06938" y="3063240"/>
            <a:ext cx="350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Execution-time variation: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606936" y="1851616"/>
            <a:ext cx="33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task sets pass necessary test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7" grpId="0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analysis</a:t>
            </a:r>
          </a:p>
          <a:p>
            <a:r>
              <a:rPr lang="en-GB" dirty="0"/>
              <a:t> New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in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27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667"/>
            <a:ext cx="5146308" cy="1558736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9" y="3965099"/>
            <a:ext cx="5146305" cy="2113886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4910328" y="5022042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6338047" y="1562768"/>
            <a:ext cx="4873752" cy="73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6338047" y="2517518"/>
            <a:ext cx="4873752" cy="84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123357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700684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noProof="0" dirty="0"/>
              <a:t>More efficient synchronization</a:t>
            </a:r>
          </a:p>
          <a:p>
            <a:r>
              <a:rPr lang="en-GB" sz="2400" dirty="0"/>
              <a:t>Reduces variability in the execution</a:t>
            </a:r>
            <a:endParaRPr lang="en-GB" sz="2400" noProof="0" dirty="0"/>
          </a:p>
          <a:p>
            <a:r>
              <a:rPr lang="en-GB" sz="2400" noProof="0" dirty="0"/>
              <a:t>Avoids overhead when loading initial data</a:t>
            </a:r>
          </a:p>
          <a:p>
            <a:r>
              <a:rPr lang="en-GB" sz="2400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387" y="3907659"/>
            <a:ext cx="4064263" cy="2259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572" y="3907659"/>
            <a:ext cx="4064262" cy="225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47344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24671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27094" y="4905473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3" y="3841924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501"/>
            <a:ext cx="6966170" cy="2560828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2"/>
            <a:ext cx="6966168" cy="2560827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497"/>
            <a:ext cx="6961686" cy="2559180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1"/>
            <a:ext cx="6966168" cy="2560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047747" y="2477574"/>
            <a:ext cx="311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047746" y="1575146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92251" y="1805978"/>
            <a:ext cx="2555495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073649" y="2708406"/>
            <a:ext cx="974098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24BA1-C9D0-4D01-89A3-919918CA3F8A}"/>
              </a:ext>
            </a:extLst>
          </p:cNvPr>
          <p:cNvSpPr txBox="1"/>
          <p:nvPr/>
        </p:nvSpPr>
        <p:spPr>
          <a:xfrm>
            <a:off x="9047747" y="2015910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👍Flexibility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17295-3A7A-4B64-BFA4-A4B556FE687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610601" y="2246742"/>
            <a:ext cx="437146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10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468" y="3265724"/>
            <a:ext cx="6988525" cy="2529589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1209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1089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2904</TotalTime>
  <Words>2379</Words>
  <Application>Microsoft Office PowerPoint</Application>
  <PresentationFormat>Widescreen</PresentationFormat>
  <Paragraphs>822</Paragraphs>
  <Slides>41</Slides>
  <Notes>22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SAG analysis changes for gang</vt:lpstr>
      <vt:lpstr>SAG results</vt:lpstr>
      <vt:lpstr>Agenda</vt:lpstr>
      <vt:lpstr>JLFP limitations with moldable gang</vt:lpstr>
      <vt:lpstr>Reservation-gang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What is gang?</vt:lpstr>
      <vt:lpstr>Why gang?</vt:lpstr>
      <vt:lpstr>Scheduling analysis state of the art </vt:lpstr>
      <vt:lpstr>Challenges encountered</vt:lpstr>
      <vt:lpstr>SAG for gang tasks</vt:lpstr>
      <vt:lpstr>How does JLFP work with gang?</vt:lpstr>
      <vt:lpstr>Colours</vt:lpstr>
      <vt:lpstr>Scheduling Analysis </vt:lpstr>
      <vt:lpstr>Results method</vt:lpstr>
      <vt:lpstr>Pessimism in precedence constraints</vt:lpstr>
      <vt:lpstr>Pessimism in precedence constraints</vt:lpstr>
      <vt:lpstr>Pessimism in cores released</vt:lpstr>
      <vt:lpstr>Primary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308</cp:revision>
  <dcterms:created xsi:type="dcterms:W3CDTF">2020-05-19T11:12:13Z</dcterms:created>
  <dcterms:modified xsi:type="dcterms:W3CDTF">2020-06-02T14:30:48Z</dcterms:modified>
</cp:coreProperties>
</file>